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5" r:id="rId10"/>
    <p:sldId id="270" r:id="rId11"/>
    <p:sldId id="267" r:id="rId12"/>
    <p:sldId id="269" r:id="rId13"/>
    <p:sldId id="272" r:id="rId14"/>
    <p:sldId id="271" r:id="rId15"/>
    <p:sldId id="268" r:id="rId16"/>
    <p:sldId id="266" r:id="rId17"/>
    <p:sldId id="261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6" autoAdjust="0"/>
    <p:restoredTop sz="94656" autoAdjust="0"/>
  </p:normalViewPr>
  <p:slideViewPr>
    <p:cSldViewPr snapToGrid="0" snapToObjects="1">
      <p:cViewPr>
        <p:scale>
          <a:sx n="103" d="100"/>
          <a:sy n="103" d="100"/>
        </p:scale>
        <p:origin x="-968" y="-12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36B8-63BA-7E48-8CD5-C14A9585F990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24FE6-36CA-C246-9306-2608E520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4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24FE6-36CA-C246-9306-2608E5201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0502"/>
            <a:ext cx="7772400" cy="3809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00500"/>
            <a:ext cx="6858000" cy="7620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04"/>
            <a:ext cx="7772400" cy="360097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1"/>
            <a:ext cx="7772400" cy="8890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312334"/>
            <a:ext cx="329184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310640"/>
            <a:ext cx="3291840" cy="533136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882806"/>
            <a:ext cx="32918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33500"/>
            <a:ext cx="5111750" cy="3733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333500"/>
            <a:ext cx="3008313" cy="3733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038600"/>
            <a:ext cx="142876" cy="167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0386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762500"/>
            <a:ext cx="8153400" cy="381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December 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127500"/>
            <a:ext cx="8153400" cy="635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03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579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0501"/>
            <a:ext cx="7620000" cy="364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143501"/>
            <a:ext cx="3429000" cy="2540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December 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410731"/>
            <a:ext cx="3429000" cy="236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37024" y="4874156"/>
            <a:ext cx="109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143000"/>
            <a:ext cx="142876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43039"/>
          <a:stretch/>
        </p:blipFill>
        <p:spPr>
          <a:xfrm>
            <a:off x="5673587" y="0"/>
            <a:ext cx="329814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0115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8971727" cy="571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131" r="19354" b="1414"/>
          <a:stretch/>
        </p:blipFill>
        <p:spPr>
          <a:xfrm>
            <a:off x="-603034" y="0"/>
            <a:ext cx="957476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0931" y="1270000"/>
            <a:ext cx="7134144" cy="3161490"/>
          </a:xfrm>
          <a:prstGeom prst="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7652" y="1553716"/>
            <a:ext cx="7026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  <a:latin typeface="Baskerville"/>
                <a:cs typeface="Baskerville"/>
              </a:rPr>
              <a:t>A Convolutional Exploration</a:t>
            </a:r>
            <a:endParaRPr lang="en-US" sz="4800" dirty="0">
              <a:solidFill>
                <a:schemeClr val="tx2">
                  <a:lumMod val="75000"/>
                </a:schemeClr>
              </a:solidFill>
              <a:latin typeface="Baskerville"/>
              <a:cs typeface="Baskervil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8167" y="3269573"/>
            <a:ext cx="472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skerville"/>
                <a:cs typeface="Baskerville"/>
              </a:rPr>
              <a:t>Gus Ostow</a:t>
            </a:r>
            <a:endParaRPr lang="en-US" sz="2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95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234"/>
            <a:ext cx="5791200" cy="764732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Where do the filters come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957" y="2519781"/>
            <a:ext cx="7968848" cy="4050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u="sng" dirty="0" smtClean="0"/>
              <a:t>Traditional computer vision</a:t>
            </a:r>
            <a:r>
              <a:rPr lang="en-US" sz="2000" dirty="0" smtClean="0"/>
              <a:t>: painstakingly handcraft filters that sort</a:t>
            </a:r>
          </a:p>
          <a:p>
            <a:r>
              <a:rPr lang="en-US" sz="2000" dirty="0" smtClean="0"/>
              <a:t>of work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u="sng" dirty="0" smtClean="0">
                <a:solidFill>
                  <a:srgbClr val="800000"/>
                </a:solidFill>
              </a:rPr>
              <a:t>Deep learning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/>
              <a:t>learn them automatically!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Train: Find filters that minimize error on a training set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Predict: Generalize to fresh 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92" b="87309"/>
          <a:stretch/>
        </p:blipFill>
        <p:spPr>
          <a:xfrm>
            <a:off x="425174" y="1436729"/>
            <a:ext cx="8006631" cy="795019"/>
          </a:xfrm>
          <a:prstGeom prst="rect">
            <a:avLst/>
          </a:prstGeom>
          <a:ln w="19050" cmpd="sng">
            <a:noFill/>
          </a:ln>
        </p:spPr>
      </p:pic>
    </p:spTree>
    <p:extLst>
      <p:ext uri="{BB962C8B-B14F-4D97-AF65-F5344CB8AC3E}">
        <p14:creationId xmlns:p14="http://schemas.microsoft.com/office/powerpoint/2010/main" val="223994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71"/>
            <a:ext cx="5791200" cy="762266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The big picture architecture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79702"/>
            <a:ext cx="8132255" cy="1900766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6533" y="3748350"/>
            <a:ext cx="79629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String together any number of convolution and subsampling layers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Some CNNs have hundreds of layers</a:t>
            </a:r>
          </a:p>
          <a:p>
            <a:pPr lvl="1"/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 F</a:t>
            </a:r>
            <a:r>
              <a:rPr lang="en-US" sz="1600" dirty="0" smtClean="0"/>
              <a:t>inish with fully-connected layers to make the classification on feature </a:t>
            </a:r>
            <a:r>
              <a:rPr lang="en-US" sz="1600" dirty="0" smtClean="0"/>
              <a:t>space</a:t>
            </a:r>
            <a:endParaRPr lang="en-US" sz="1600" dirty="0" smtClean="0"/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0" y="1485161"/>
            <a:ext cx="4437684" cy="364463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 err="1" smtClean="0"/>
              <a:t>Keras</a:t>
            </a:r>
            <a:r>
              <a:rPr lang="en-US" b="0" dirty="0" smtClean="0"/>
              <a:t> on top of </a:t>
            </a:r>
            <a:r>
              <a:rPr lang="en-US" b="0" dirty="0" err="1" smtClean="0"/>
              <a:t>TensorFlow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Nets take too much time to train to use </a:t>
            </a:r>
            <a:r>
              <a:rPr lang="en-US" b="0" dirty="0" err="1" smtClean="0"/>
              <a:t>gridsearch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Carefully train a ton of networks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Save everything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Try to stay organized and smart about it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Learn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852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Baskerville"/>
                <a:cs typeface="Baskerville"/>
              </a:rPr>
              <a:t>My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31" r="2531"/>
          <a:stretch>
            <a:fillRect/>
          </a:stretch>
        </p:blipFill>
        <p:spPr>
          <a:xfrm>
            <a:off x="592825" y="1897979"/>
            <a:ext cx="7529279" cy="3601244"/>
          </a:xfrm>
        </p:spPr>
      </p:pic>
      <p:sp>
        <p:nvSpPr>
          <p:cNvPr id="5" name="TextBox 4"/>
          <p:cNvSpPr txBox="1"/>
          <p:nvPr/>
        </p:nvSpPr>
        <p:spPr>
          <a:xfrm>
            <a:off x="543506" y="1405347"/>
            <a:ext cx="518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fraction of my total runs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97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Baseline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271"/>
            <a:ext cx="8037951" cy="391589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How well do standard multi-layer </a:t>
            </a:r>
            <a:r>
              <a:rPr lang="en-US" sz="1800" b="0" dirty="0" err="1" smtClean="0"/>
              <a:t>perceptrons</a:t>
            </a:r>
            <a:r>
              <a:rPr lang="en-US" sz="1800" b="0" dirty="0"/>
              <a:t> </a:t>
            </a:r>
            <a:r>
              <a:rPr lang="en-US" sz="1800" b="0" dirty="0" smtClean="0"/>
              <a:t>fare at CIFAR?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What affects performance?</a:t>
            </a:r>
          </a:p>
          <a:p>
            <a:pPr marL="800100" lvl="1" indent="-342900"/>
            <a:r>
              <a:rPr lang="en-US" sz="1800" dirty="0" smtClean="0"/>
              <a:t>Width, depth, optimizer, batch normalization, activation function, </a:t>
            </a:r>
            <a:r>
              <a:rPr lang="en-US" sz="1800" dirty="0" err="1" smtClean="0"/>
              <a:t>etc</a:t>
            </a:r>
            <a:endParaRPr lang="en-US" sz="18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9" t="4409" r="1364" b="5002"/>
          <a:stretch/>
        </p:blipFill>
        <p:spPr>
          <a:xfrm>
            <a:off x="641409" y="2646516"/>
            <a:ext cx="5192398" cy="27443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5914" y="2679167"/>
            <a:ext cx="29672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Best standard NNs top out</a:t>
            </a:r>
          </a:p>
          <a:p>
            <a:r>
              <a:rPr lang="en-US" sz="1600" dirty="0" smtClean="0"/>
              <a:t> at ~55% accuracy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Depth only improves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ccuracy for up to three layers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Hurts after </a:t>
            </a:r>
            <a:r>
              <a:rPr lang="is-IS" sz="1600" dirty="0" smtClean="0"/>
              <a:t>… probably </a:t>
            </a:r>
          </a:p>
          <a:p>
            <a:r>
              <a:rPr lang="en-US" sz="1600" dirty="0"/>
              <a:t>d</a:t>
            </a:r>
            <a:r>
              <a:rPr lang="is-IS" sz="1600" dirty="0" smtClean="0"/>
              <a:t>ue to overfitting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27100" y="53661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of hidden layers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61387" y="3807785"/>
            <a:ext cx="162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# validation accuracy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3081" y="537154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980" y="536574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308" y="2528861"/>
            <a:ext cx="441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55%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150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64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Combatting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91"/>
            <a:ext cx="7620000" cy="1511052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Dropout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b="0" dirty="0" smtClean="0"/>
              <a:t>Conventional </a:t>
            </a:r>
            <a:r>
              <a:rPr lang="en-US" b="0" dirty="0" smtClean="0"/>
              <a:t>regularization (ridge, lasso, elastic)</a:t>
            </a:r>
            <a:endParaRPr lang="en-US" b="0" dirty="0" smtClean="0"/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u="sng" dirty="0" smtClean="0"/>
              <a:t>Data Augmentation</a:t>
            </a:r>
            <a:endParaRPr lang="en-US" sz="2800" u="sng" dirty="0"/>
          </a:p>
        </p:txBody>
      </p:sp>
      <p:pic>
        <p:nvPicPr>
          <p:cNvPr id="5" name="Picture 4" descr="dog.89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9" y="3353786"/>
            <a:ext cx="2838231" cy="2122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cat_0_3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cat_0_90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40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cat_0_54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79" y="412815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cat_0_2506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10" y="2598743"/>
            <a:ext cx="1853992" cy="138678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397" y="2971553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13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485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What does a </a:t>
            </a:r>
            <a:r>
              <a:rPr lang="en-US" cap="none" dirty="0" smtClean="0">
                <a:latin typeface="Baskerville"/>
                <a:cs typeface="Baskerville"/>
              </a:rPr>
              <a:t>network actually </a:t>
            </a:r>
            <a:r>
              <a:rPr lang="en-US" cap="none" dirty="0" smtClean="0">
                <a:latin typeface="Baskerville"/>
                <a:cs typeface="Baskerville"/>
              </a:rPr>
              <a:t>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931" y="1460500"/>
            <a:ext cx="4351376" cy="425449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CNNs aren’t as much of a </a:t>
            </a:r>
            <a:r>
              <a:rPr lang="en-US" sz="1600" b="0" dirty="0" err="1" smtClean="0"/>
              <a:t>blackbox</a:t>
            </a:r>
            <a:r>
              <a:rPr lang="en-US" sz="1600" b="0" dirty="0" smtClean="0"/>
              <a:t> as conventional neural networks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Guided </a:t>
            </a:r>
            <a:r>
              <a:rPr lang="en-US" sz="1600" b="0" dirty="0" err="1" smtClean="0"/>
              <a:t>backpropagation</a:t>
            </a:r>
            <a:r>
              <a:rPr lang="en-US" sz="1600" b="0" dirty="0" smtClean="0"/>
              <a:t>: which pixels are affecting the prediction?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Visualize derivative of the max prediction with respect to input image</a:t>
            </a: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5" b="16811"/>
          <a:stretch/>
        </p:blipFill>
        <p:spPr>
          <a:xfrm>
            <a:off x="890745" y="3541947"/>
            <a:ext cx="2228663" cy="206208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3698745"/>
            <a:ext cx="79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10" y="1976008"/>
            <a:ext cx="3661915" cy="36055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15322" y="4253883"/>
            <a:ext cx="1048023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32"/>
            <a:ext cx="5791200" cy="949683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Hit true state of the art accuracies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Start writing pure </a:t>
            </a:r>
            <a:r>
              <a:rPr lang="en-US" dirty="0" err="1" smtClean="0"/>
              <a:t>TensorFlow</a:t>
            </a:r>
            <a:r>
              <a:rPr lang="en-US" dirty="0" smtClean="0"/>
              <a:t> code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latin typeface="Baskerville"/>
                <a:cs typeface="Baskerville"/>
              </a:rPr>
              <a:t>I</a:t>
            </a:r>
            <a:r>
              <a:rPr lang="en-US" sz="4000" cap="none" dirty="0" smtClean="0">
                <a:latin typeface="Baskerville"/>
                <a:cs typeface="Baskerville"/>
              </a:rPr>
              <a:t>ntentions</a:t>
            </a:r>
            <a:endParaRPr lang="en-US" sz="4000" cap="none" dirty="0">
              <a:latin typeface="Baskerville"/>
              <a:cs typeface="Baskervil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Learn a solid set of skills </a:t>
            </a:r>
            <a:r>
              <a:rPr lang="is-IS" dirty="0" smtClean="0"/>
              <a:t>… not change the world</a:t>
            </a:r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Avoid the time sink of data collection and preparation</a:t>
            </a:r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Sink my teeth into neural networks </a:t>
            </a:r>
          </a:p>
          <a:p>
            <a:pPr marL="800100" lvl="1" indent="-342900">
              <a:buFont typeface="Arial"/>
              <a:buChar char="•"/>
            </a:pPr>
            <a:r>
              <a:rPr lang="is-IS" dirty="0" smtClean="0"/>
              <a:t>Learn </a:t>
            </a:r>
            <a:r>
              <a:rPr lang="is-IS" dirty="0" smtClean="0"/>
              <a:t>the </a:t>
            </a:r>
            <a:r>
              <a:rPr lang="is-IS" dirty="0" smtClean="0"/>
              <a:t>neural net training tricks</a:t>
            </a:r>
          </a:p>
          <a:p>
            <a:pPr lvl="1" indent="0">
              <a:buNone/>
            </a:pPr>
            <a:endParaRPr lang="is-IS" dirty="0"/>
          </a:p>
          <a:p>
            <a:pPr marL="342900" indent="-342900">
              <a:buFont typeface="Arial"/>
              <a:buChar char="•"/>
            </a:pPr>
            <a:r>
              <a:rPr lang="is-IS" dirty="0" smtClean="0"/>
              <a:t>Prepare myself for more advanced arenas like robotics and self-driving cars</a:t>
            </a: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  <a:p>
            <a:pPr marL="342900" indent="-342900">
              <a:buFont typeface="Arial"/>
              <a:buChar char="•"/>
            </a:pPr>
            <a:endParaRPr lang="is-IS" dirty="0"/>
          </a:p>
          <a:p>
            <a:pPr marL="342900" indent="-342900">
              <a:buFont typeface="Arial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66650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66"/>
            <a:ext cx="65214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CIFAR -10 </a:t>
            </a:r>
            <a:r>
              <a:rPr lang="en-US" cap="none" dirty="0" smtClean="0">
                <a:latin typeface="Baskerville"/>
                <a:cs typeface="Baskerville"/>
              </a:rPr>
              <a:t>Dataset (my playground)</a:t>
            </a:r>
            <a:endParaRPr lang="en-US" cap="none" dirty="0" smtClean="0">
              <a:latin typeface="Baskerville"/>
              <a:cs typeface="Baskerville"/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" r="405"/>
          <a:stretch/>
        </p:blipFill>
        <p:spPr>
          <a:xfrm>
            <a:off x="247650" y="1460500"/>
            <a:ext cx="4964113" cy="3841750"/>
          </a:xfrm>
          <a:ln w="28575" cmpd="sng"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63486" y="1636598"/>
            <a:ext cx="365301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60,000 tiny </a:t>
            </a:r>
            <a:r>
              <a:rPr lang="en-US" dirty="0" smtClean="0"/>
              <a:t>images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Ten classes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Popular image classification benchmark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of the art: 96% accuracy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53734">
            <a:off x="2291293" y="1451161"/>
            <a:ext cx="964233" cy="15142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Object recognition is tough!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44" t="16403" r="17129" b="9734"/>
          <a:stretch/>
        </p:blipFill>
        <p:spPr>
          <a:xfrm>
            <a:off x="187973" y="1655123"/>
            <a:ext cx="1602117" cy="1159825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884" r="23407"/>
          <a:stretch/>
        </p:blipFill>
        <p:spPr>
          <a:xfrm>
            <a:off x="3782394" y="2016554"/>
            <a:ext cx="1312435" cy="13482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49750" y="4605632"/>
            <a:ext cx="278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askerville"/>
                <a:cs typeface="Baskerville"/>
              </a:rPr>
              <a:t>“Dog”</a:t>
            </a:r>
            <a:endParaRPr lang="en-US" sz="4400" b="1" dirty="0">
              <a:latin typeface="Baskerville"/>
              <a:cs typeface="Baskerville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4875" y="2945876"/>
            <a:ext cx="965215" cy="1502244"/>
          </a:xfrm>
          <a:prstGeom prst="straightConnector1">
            <a:avLst/>
          </a:prstGeom>
          <a:ln w="571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18650" y="3087566"/>
            <a:ext cx="117841" cy="1403260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93858" y="3574330"/>
            <a:ext cx="1088780" cy="1031302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1538" y="1355128"/>
            <a:ext cx="3234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dog </a:t>
            </a:r>
            <a:r>
              <a:rPr lang="en-US" dirty="0" smtClean="0"/>
              <a:t>is </a:t>
            </a:r>
            <a:r>
              <a:rPr lang="en-US" dirty="0" smtClean="0"/>
              <a:t>a dog regardless of: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Lighting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Orientation / location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Cuteness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28" y="4281340"/>
            <a:ext cx="1259551" cy="124078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flipH="1">
            <a:off x="3690253" y="4988351"/>
            <a:ext cx="892385" cy="170206"/>
          </a:xfrm>
          <a:prstGeom prst="straightConnector1">
            <a:avLst/>
          </a:prstGeom>
          <a:ln w="57150" cmpd="sng"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0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66"/>
            <a:ext cx="6704809" cy="1143000"/>
          </a:xfrm>
        </p:spPr>
        <p:txBody>
          <a:bodyPr>
            <a:normAutofit fontScale="90000"/>
          </a:bodyPr>
          <a:lstStyle/>
          <a:p>
            <a:r>
              <a:rPr lang="en-US" sz="2700" u="sng" cap="none" dirty="0" smtClean="0">
                <a:solidFill>
                  <a:srgbClr val="800000"/>
                </a:solidFill>
                <a:latin typeface="Baskerville"/>
                <a:cs typeface="Baskerville"/>
              </a:rPr>
              <a:t>Solution:</a:t>
            </a:r>
            <a:r>
              <a:rPr lang="en-US" cap="none" dirty="0" smtClean="0">
                <a:latin typeface="Baskerville"/>
                <a:cs typeface="Baskerville"/>
              </a:rPr>
              <a:t/>
            </a:r>
            <a:br>
              <a:rPr lang="en-US" cap="none" dirty="0" smtClean="0">
                <a:latin typeface="Baskerville"/>
                <a:cs typeface="Baskerville"/>
              </a:rPr>
            </a:br>
            <a:r>
              <a:rPr lang="en-US" cap="none" dirty="0" smtClean="0">
                <a:latin typeface="Baskerville"/>
                <a:cs typeface="Baskerville"/>
              </a:rPr>
              <a:t>Convolutional neural </a:t>
            </a:r>
            <a:r>
              <a:rPr lang="en-US" cap="none" dirty="0">
                <a:latin typeface="Baskerville"/>
                <a:cs typeface="Baskerville"/>
              </a:rPr>
              <a:t>n</a:t>
            </a:r>
            <a:r>
              <a:rPr lang="en-US" cap="none" dirty="0" smtClean="0">
                <a:latin typeface="Baskerville"/>
                <a:cs typeface="Baskerville"/>
              </a:rPr>
              <a:t>etworks (CNNs)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80" y="1460501"/>
            <a:ext cx="5276102" cy="396474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Offer</a:t>
            </a:r>
            <a:r>
              <a:rPr lang="en-US" b="0" dirty="0" smtClean="0"/>
              <a:t> 2D spatial structure to feed-forward neural networks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Exploit the fact that neighboring pixels are usually related to the same higher level feature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1800" dirty="0" smtClean="0"/>
              <a:t>Features may appear anywhere in an image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b="0" dirty="0" smtClean="0"/>
              <a:t>Transform </a:t>
            </a:r>
            <a:r>
              <a:rPr lang="en-US" b="0" dirty="0" smtClean="0"/>
              <a:t>raw images into a more linearly separable space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02" y="1678498"/>
            <a:ext cx="3261248" cy="21931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7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Baskerville"/>
                <a:cs typeface="Baskerville"/>
              </a:rPr>
              <a:t>The convolutional </a:t>
            </a:r>
            <a:r>
              <a:rPr lang="en-US" cap="none" dirty="0">
                <a:latin typeface="Baskerville"/>
                <a:cs typeface="Baskerville"/>
              </a:rPr>
              <a:t>l</a:t>
            </a:r>
            <a:r>
              <a:rPr lang="en-US" cap="none" dirty="0" smtClean="0">
                <a:latin typeface="Baskerville"/>
                <a:cs typeface="Baskerville"/>
              </a:rPr>
              <a:t>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r="2225" b="7915"/>
          <a:stretch/>
        </p:blipFill>
        <p:spPr>
          <a:xfrm>
            <a:off x="4774486" y="3181543"/>
            <a:ext cx="2086173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110515" y="3321576"/>
            <a:ext cx="181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feature map</a:t>
            </a:r>
            <a:endParaRPr lang="en-US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120574" y="3239268"/>
            <a:ext cx="1018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Vertical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3401" y="321474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72121" y="3719918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80845" y="4225093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>
            <a:off x="466479" y="4744379"/>
            <a:ext cx="408717" cy="438608"/>
          </a:xfrm>
          <a:prstGeom prst="rect">
            <a:avLst/>
          </a:prstGeom>
          <a:ln w="28575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11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1798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17864 0.002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776 0.003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17934 -0.001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40568" y="2176207"/>
            <a:ext cx="151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947399" y="3273903"/>
            <a:ext cx="131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Horizontal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77374" y="2940130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2146" y="3166597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3436" y="3714105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80615" y="4303946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477794" y="4823232"/>
            <a:ext cx="408717" cy="438608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195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8194 0.002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315"/>
            <a:ext cx="6783368" cy="114300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Baskerville"/>
                <a:cs typeface="Baskerville"/>
              </a:rPr>
              <a:t>The </a:t>
            </a:r>
            <a:r>
              <a:rPr lang="en-US" cap="none" dirty="0" smtClean="0">
                <a:latin typeface="Baskerville"/>
                <a:cs typeface="Baskerville"/>
              </a:rPr>
              <a:t>convolutional layer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28" y="1152429"/>
            <a:ext cx="6376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Find regions of the input image that match a specific set of filters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Filters are small square patterns that are slid across the image to assess similarity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3" y="3077596"/>
            <a:ext cx="2404662" cy="2395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62679" y="4176599"/>
            <a:ext cx="1689030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695" t="3648" r="4802" b="8029"/>
          <a:stretch/>
        </p:blipFill>
        <p:spPr>
          <a:xfrm rot="16200000">
            <a:off x="3249960" y="3967907"/>
            <a:ext cx="408717" cy="438608"/>
          </a:xfrm>
          <a:prstGeom prst="rect">
            <a:avLst/>
          </a:prstGeom>
          <a:ln w="28575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9520" t="2780" b="7915"/>
          <a:stretch/>
        </p:blipFill>
        <p:spPr>
          <a:xfrm>
            <a:off x="4774486" y="3181543"/>
            <a:ext cx="2138752" cy="21026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30073" y="1777367"/>
            <a:ext cx="151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Diagonal</a:t>
            </a:r>
          </a:p>
          <a:p>
            <a:r>
              <a:rPr lang="en-US" b="1" u="sng" dirty="0"/>
              <a:t>f</a:t>
            </a:r>
            <a:r>
              <a:rPr lang="en-US" b="1" u="sng" dirty="0" smtClean="0"/>
              <a:t>eature map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3097484" y="326235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Diagonal filter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9524" t="4263" r="6424" b="8080"/>
          <a:stretch/>
        </p:blipFill>
        <p:spPr>
          <a:xfrm>
            <a:off x="5165829" y="2928585"/>
            <a:ext cx="2007544" cy="2085443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39" y="3961395"/>
            <a:ext cx="500636" cy="4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239" y="3959017"/>
            <a:ext cx="500635" cy="496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9929" t="4300" r="2411" b="7529"/>
          <a:stretch/>
        </p:blipFill>
        <p:spPr>
          <a:xfrm>
            <a:off x="5625810" y="2626274"/>
            <a:ext cx="2068878" cy="207272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976" b="8022"/>
          <a:stretch/>
        </p:blipFill>
        <p:spPr>
          <a:xfrm>
            <a:off x="492125" y="3181543"/>
            <a:ext cx="465710" cy="457007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201" t="-1" b="8236"/>
          <a:stretch/>
        </p:blipFill>
        <p:spPr>
          <a:xfrm>
            <a:off x="457200" y="3757273"/>
            <a:ext cx="469592" cy="455952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2402" t="1" b="7879"/>
          <a:stretch/>
        </p:blipFill>
        <p:spPr>
          <a:xfrm>
            <a:off x="457199" y="4304781"/>
            <a:ext cx="438549" cy="457719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328" t="5625" b="9867"/>
          <a:stretch/>
        </p:blipFill>
        <p:spPr>
          <a:xfrm>
            <a:off x="457200" y="4837906"/>
            <a:ext cx="463950" cy="419894"/>
          </a:xfrm>
          <a:prstGeom prst="rect">
            <a:avLst/>
          </a:prstGeom>
          <a:ln w="28575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2171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3.33333E-6 L 0.17396 0.00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17744 0.00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17899 0.00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222 L 0.1776 0.0027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2041"/>
            <a:ext cx="5791200" cy="1143000"/>
          </a:xfrm>
        </p:spPr>
        <p:txBody>
          <a:bodyPr/>
          <a:lstStyle/>
          <a:p>
            <a:r>
              <a:rPr lang="en-US" cap="none" dirty="0" smtClean="0">
                <a:latin typeface="Baskerville"/>
                <a:cs typeface="Baskerville"/>
              </a:rPr>
              <a:t>Pooling layers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878" y="1217082"/>
            <a:ext cx="77630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Outputs the most activated pixel in local rectangular regions of the feature map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own-samples the spatial size of the representation which: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Reduces the complexity of the network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Offers some level of translation invariance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0" y="3452517"/>
            <a:ext cx="3287566" cy="2057869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40" y="3725332"/>
            <a:ext cx="1915412" cy="19078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09877" y="3234430"/>
            <a:ext cx="23518" cy="2413521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58" y="3762761"/>
            <a:ext cx="1921358" cy="189866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055824" y="4710758"/>
            <a:ext cx="658497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8706" y="3424295"/>
            <a:ext cx="2147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Vertical feature map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16252" y="2948241"/>
            <a:ext cx="208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Pooled feature map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7797" y="4315623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11" y="3594763"/>
            <a:ext cx="1913564" cy="1890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66" y="3419130"/>
            <a:ext cx="1896950" cy="18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2869</TotalTime>
  <Words>553</Words>
  <Application>Microsoft Macintosh PowerPoint</Application>
  <PresentationFormat>On-screen Show (16:10)</PresentationFormat>
  <Paragraphs>130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PowerPoint Presentation</vt:lpstr>
      <vt:lpstr>Intentions</vt:lpstr>
      <vt:lpstr>CIFAR -10 Dataset (my playground) </vt:lpstr>
      <vt:lpstr>Object recognition is tough!</vt:lpstr>
      <vt:lpstr>Solution: Convolutional neural networks (CNNs)</vt:lpstr>
      <vt:lpstr>The convolutional layer</vt:lpstr>
      <vt:lpstr>The convolutional layer</vt:lpstr>
      <vt:lpstr>The convolutional layer</vt:lpstr>
      <vt:lpstr>Pooling layers </vt:lpstr>
      <vt:lpstr>Where do the filters come from?</vt:lpstr>
      <vt:lpstr>The big picture architecture </vt:lpstr>
      <vt:lpstr>My process</vt:lpstr>
      <vt:lpstr>My process</vt:lpstr>
      <vt:lpstr>Baseline results</vt:lpstr>
      <vt:lpstr>Combatting over-fitting</vt:lpstr>
      <vt:lpstr>What does a network actually learn?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</dc:creator>
  <cp:lastModifiedBy>Augustus</cp:lastModifiedBy>
  <cp:revision>63</cp:revision>
  <dcterms:created xsi:type="dcterms:W3CDTF">2016-12-05T01:05:59Z</dcterms:created>
  <dcterms:modified xsi:type="dcterms:W3CDTF">2016-12-07T21:22:08Z</dcterms:modified>
</cp:coreProperties>
</file>